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y="5143500" cx="9144000"/>
  <p:notesSz cx="6858000" cy="9144000"/>
  <p:embeddedFontLst>
    <p:embeddedFont>
      <p:font typeface="Roboto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.fntdata"/><Relationship Id="rId11" Type="http://schemas.openxmlformats.org/officeDocument/2006/relationships/slide" Target="slides/slide7.xml"/><Relationship Id="rId22" Type="http://schemas.openxmlformats.org/officeDocument/2006/relationships/font" Target="fonts/Roboto-boldItalic.fntdata"/><Relationship Id="rId10" Type="http://schemas.openxmlformats.org/officeDocument/2006/relationships/slide" Target="slides/slide6.xml"/><Relationship Id="rId21" Type="http://schemas.openxmlformats.org/officeDocument/2006/relationships/font" Target="fonts/Roboto-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Roboto-regular.fntdata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11" name="Shape 1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Shape 16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598088" y="2715912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71" name="Shape 7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Shape 76"/>
          <p:cNvSpPr txBox="1"/>
          <p:nvPr>
            <p:ph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21" name="Shape 2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Shape 26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hape 29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Shape 30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6181162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Shape 3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52" name="Shape 52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Shape 57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61" name="Shape 6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2" name="Shape 62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s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0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es.slideshare.net/guestbf94f9/moodle-qu-es-moodle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miaula1.milaula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265500" y="607775"/>
            <a:ext cx="8566800" cy="1609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3F3F3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s">
                <a:solidFill>
                  <a:srgbClr val="F3F3F3"/>
                </a:solidFill>
              </a:rPr>
              <a:t>Mi Bitácora</a:t>
            </a:r>
          </a:p>
          <a:p>
            <a:pPr lvl="0" rtl="0">
              <a:spcBef>
                <a:spcPts val="0"/>
              </a:spcBef>
              <a:buNone/>
            </a:pPr>
            <a:r>
              <a:rPr lang="es">
                <a:solidFill>
                  <a:srgbClr val="F3F3F3"/>
                </a:solidFill>
              </a:rPr>
              <a:t>Moodle 3.0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3F3F3"/>
              </a:solidFill>
            </a:endParaRPr>
          </a:p>
        </p:txBody>
      </p:sp>
      <p:sp>
        <p:nvSpPr>
          <p:cNvPr id="86" name="Shape 86"/>
          <p:cNvSpPr txBox="1"/>
          <p:nvPr>
            <p:ph idx="4294967295" type="subTitle"/>
          </p:nvPr>
        </p:nvSpPr>
        <p:spPr>
          <a:xfrm>
            <a:off x="4722450" y="2611750"/>
            <a:ext cx="4045200" cy="1901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i="1" lang="es">
                <a:solidFill>
                  <a:srgbClr val="F3F3F3"/>
                </a:solidFill>
              </a:rPr>
              <a:t>Tutor: prof. Manuel López</a:t>
            </a:r>
          </a:p>
          <a:p>
            <a:pPr lvl="0">
              <a:spcBef>
                <a:spcPts val="0"/>
              </a:spcBef>
              <a:buNone/>
            </a:pPr>
            <a:r>
              <a:rPr i="1" lang="es">
                <a:solidFill>
                  <a:srgbClr val="F3F3F3"/>
                </a:solidFill>
              </a:rPr>
              <a:t>UNED, 2016</a:t>
            </a:r>
          </a:p>
          <a:p>
            <a:pPr lvl="0">
              <a:spcBef>
                <a:spcPts val="0"/>
              </a:spcBef>
              <a:buNone/>
            </a:pPr>
            <a:r>
              <a:rPr i="1" lang="es">
                <a:solidFill>
                  <a:srgbClr val="F3F3F3"/>
                </a:solidFill>
              </a:rPr>
              <a:t>Alumna: Rosita Garrido Labbé  Santiago, CHILE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311700" y="500050"/>
            <a:ext cx="8520600" cy="1120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s">
                <a:solidFill>
                  <a:srgbClr val="FF0000"/>
                </a:solidFill>
              </a:rPr>
              <a:t>Actividad 4:</a:t>
            </a:r>
            <a:r>
              <a:rPr b="1" lang="es"/>
              <a:t> Modificando algunas configuraciones en nuestra planificaciones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311700" y="1620550"/>
            <a:ext cx="8636100" cy="3162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400">
                <a:solidFill>
                  <a:srgbClr val="132445"/>
                </a:solidFill>
                <a:latin typeface="Arial"/>
                <a:ea typeface="Arial"/>
                <a:cs typeface="Arial"/>
                <a:sym typeface="Arial"/>
              </a:rPr>
              <a:t>Realizo las modificaciones solicitadas en:</a:t>
            </a:r>
          </a:p>
          <a:p>
            <a:pPr indent="-317500" lvl="0" marL="4572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Clr>
                <a:srgbClr val="132445"/>
              </a:buClr>
              <a:buSzPct val="100000"/>
              <a:buFont typeface="Arial"/>
            </a:pPr>
            <a:r>
              <a:rPr lang="es" sz="1400">
                <a:solidFill>
                  <a:srgbClr val="132445"/>
                </a:solidFill>
                <a:latin typeface="Arial"/>
                <a:ea typeface="Arial"/>
                <a:cs typeface="Arial"/>
                <a:sym typeface="Arial"/>
              </a:rPr>
              <a:t>Características avanzadas</a:t>
            </a:r>
          </a:p>
          <a:p>
            <a:pPr indent="-317500" lvl="0" marL="4572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Clr>
                <a:srgbClr val="132445"/>
              </a:buClr>
              <a:buSzPct val="100000"/>
              <a:buFont typeface="Arial"/>
            </a:pPr>
            <a:r>
              <a:rPr lang="es" sz="1400">
                <a:solidFill>
                  <a:srgbClr val="132445"/>
                </a:solidFill>
                <a:latin typeface="Arial"/>
                <a:ea typeface="Arial"/>
                <a:cs typeface="Arial"/>
                <a:sym typeface="Arial"/>
              </a:rPr>
              <a:t>Extensiones</a:t>
            </a:r>
          </a:p>
          <a:p>
            <a:pPr indent="-317500" lvl="0" marL="4572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Clr>
                <a:srgbClr val="132445"/>
              </a:buClr>
              <a:buSzPct val="100000"/>
              <a:buFont typeface="Arial"/>
            </a:pPr>
            <a:r>
              <a:rPr lang="es" sz="1400">
                <a:solidFill>
                  <a:srgbClr val="132445"/>
                </a:solidFill>
                <a:latin typeface="Arial"/>
                <a:ea typeface="Arial"/>
                <a:cs typeface="Arial"/>
                <a:sym typeface="Arial"/>
              </a:rPr>
              <a:t>Seguridad</a:t>
            </a:r>
          </a:p>
          <a:p>
            <a:pPr lvl="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400">
                <a:solidFill>
                  <a:srgbClr val="132445"/>
                </a:solidFill>
                <a:latin typeface="Arial"/>
                <a:ea typeface="Arial"/>
                <a:cs typeface="Arial"/>
                <a:sym typeface="Arial"/>
              </a:rPr>
              <a:t>Luego, utilizando </a:t>
            </a:r>
            <a:r>
              <a:rPr b="1" lang="es" sz="1400">
                <a:solidFill>
                  <a:srgbClr val="132445"/>
                </a:solidFill>
                <a:latin typeface="Arial"/>
                <a:ea typeface="Arial"/>
                <a:cs typeface="Arial"/>
                <a:sym typeface="Arial"/>
              </a:rPr>
              <a:t>Dropbox</a:t>
            </a:r>
            <a:r>
              <a:rPr lang="es" sz="1400">
                <a:solidFill>
                  <a:srgbClr val="132445"/>
                </a:solidFill>
                <a:latin typeface="Arial"/>
                <a:ea typeface="Arial"/>
                <a:cs typeface="Arial"/>
                <a:sym typeface="Arial"/>
              </a:rPr>
              <a:t>, efectúo los pantallazos y los envío a través del foro correspondiente.</a:t>
            </a:r>
          </a:p>
          <a:p>
            <a:pPr lvl="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4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Nota: </a:t>
            </a:r>
            <a:r>
              <a:rPr lang="es" sz="1400">
                <a:solidFill>
                  <a:srgbClr val="132445"/>
                </a:solidFill>
                <a:latin typeface="Arial"/>
                <a:ea typeface="Arial"/>
                <a:cs typeface="Arial"/>
                <a:sym typeface="Arial"/>
              </a:rPr>
              <a:t>Me ha ayudado muchísimo el mapa del tesoro publicado. Me doy cuenta de que hay actividades anteriores que aún no realizo. Esa es mi tarea de hoy. También, gracias a la respuesta del profesor en preguntas frecuentes, por fin puedo añadir mensajes a temas ya planteados.</a:t>
            </a:r>
          </a:p>
          <a:p>
            <a:pPr lvl="0" rtl="0" algn="r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 algn="r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400">
                <a:solidFill>
                  <a:srgbClr val="132445"/>
                </a:solidFill>
                <a:latin typeface="Arial"/>
                <a:ea typeface="Arial"/>
                <a:cs typeface="Arial"/>
                <a:sym typeface="Arial"/>
              </a:rPr>
              <a:t>19/05/16</a:t>
            </a:r>
          </a:p>
          <a:p>
            <a:pPr lvl="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rgbClr val="1324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rgbClr val="1324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 algn="r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rgbClr val="1324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 algn="r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rgbClr val="1324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 algn="r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400">
                <a:solidFill>
                  <a:srgbClr val="132445"/>
                </a:solidFill>
                <a:latin typeface="Arial"/>
                <a:ea typeface="Arial"/>
                <a:cs typeface="Arial"/>
                <a:sym typeface="Arial"/>
              </a:rPr>
              <a:t>19/05/16</a:t>
            </a:r>
          </a:p>
          <a:p>
            <a:pPr indent="-228600" lvl="0" marL="2413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127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28600" lvl="0" marL="2413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28600" lvl="0" marL="2413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28600" lvl="0" marL="2413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28600" lvl="0" marL="2413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311700" y="500050"/>
            <a:ext cx="8520600" cy="1120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s">
                <a:solidFill>
                  <a:srgbClr val="FF0000"/>
                </a:solidFill>
              </a:rPr>
              <a:t>Ataque de pánico!!! 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s">
                <a:solidFill>
                  <a:srgbClr val="FF0000"/>
                </a:solidFill>
              </a:rPr>
              <a:t>Necesito Ayuda U R G E N T E</a:t>
            </a:r>
            <a:r>
              <a:rPr lang="es"/>
              <a:t> </a:t>
            </a:r>
          </a:p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311700" y="1620550"/>
            <a:ext cx="8832300" cy="3320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400">
                <a:solidFill>
                  <a:srgbClr val="132445"/>
                </a:solidFill>
                <a:latin typeface="Arial"/>
                <a:ea typeface="Arial"/>
                <a:cs typeface="Arial"/>
                <a:sym typeface="Arial"/>
              </a:rPr>
              <a:t>No logro concluir la Actividad 3. .</a:t>
            </a:r>
          </a:p>
          <a:p>
            <a:pPr lvl="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400">
                <a:solidFill>
                  <a:srgbClr val="132445"/>
                </a:solidFill>
                <a:latin typeface="Arial"/>
                <a:ea typeface="Arial"/>
                <a:cs typeface="Arial"/>
                <a:sym typeface="Arial"/>
              </a:rPr>
              <a:t>El profesor me indica que me falta agregar una entrada. Creo que ya la identifiqué, pero… no encuentro el Bloque Administración del curso. He navegado por la plataforma hasta quedar mareada y … nada.</a:t>
            </a:r>
          </a:p>
          <a:p>
            <a:pPr lvl="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400">
                <a:solidFill>
                  <a:srgbClr val="132445"/>
                </a:solidFill>
                <a:latin typeface="Arial"/>
                <a:ea typeface="Arial"/>
                <a:cs typeface="Arial"/>
                <a:sym typeface="Arial"/>
              </a:rPr>
              <a:t>Me siento muy decepcionada. </a:t>
            </a:r>
          </a:p>
          <a:p>
            <a:pPr lvl="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rgbClr val="1324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rgbClr val="1324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 algn="r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rgbClr val="1324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 algn="r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rgbClr val="1324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 algn="r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400">
                <a:solidFill>
                  <a:srgbClr val="132445"/>
                </a:solidFill>
                <a:latin typeface="Arial"/>
                <a:ea typeface="Arial"/>
                <a:cs typeface="Arial"/>
                <a:sym typeface="Arial"/>
              </a:rPr>
              <a:t>19/05/16</a:t>
            </a:r>
          </a:p>
          <a:p>
            <a:pPr lvl="0" rtl="0" algn="r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rgbClr val="13244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413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127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28600" lvl="0" marL="2413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28600" lvl="0" marL="2413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28600" lvl="0" marL="2413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28600" lvl="0" marL="2413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6" name="Shape 1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47162" y="2935600"/>
            <a:ext cx="2466975" cy="1847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x="311700" y="500050"/>
            <a:ext cx="8520600" cy="816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s"/>
              <a:t>¡Problema resuelto!</a:t>
            </a:r>
          </a:p>
        </p:txBody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311700" y="1620550"/>
            <a:ext cx="8832300" cy="3320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s">
                <a:solidFill>
                  <a:srgbClr val="132445"/>
                </a:solidFill>
                <a:latin typeface="Arial"/>
                <a:ea typeface="Arial"/>
                <a:cs typeface="Arial"/>
                <a:sym typeface="Arial"/>
              </a:rPr>
              <a:t>Muchas gracias profesor Manuel López, su guía fue fundamental para superar mi problema.</a:t>
            </a:r>
          </a:p>
          <a:p>
            <a:pPr lvl="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s">
                <a:solidFill>
                  <a:srgbClr val="132445"/>
                </a:solidFill>
                <a:latin typeface="Arial"/>
                <a:ea typeface="Arial"/>
                <a:cs typeface="Arial"/>
                <a:sym typeface="Arial"/>
              </a:rPr>
              <a:t>Ahora sí creo que superé mis dificultades.</a:t>
            </a:r>
          </a:p>
          <a:p>
            <a:pPr lvl="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s">
                <a:solidFill>
                  <a:srgbClr val="132445"/>
                </a:solidFill>
                <a:latin typeface="Arial"/>
                <a:ea typeface="Arial"/>
                <a:cs typeface="Arial"/>
                <a:sym typeface="Arial"/>
              </a:rPr>
              <a:t>Espero que pueda ver y calificar mis avances.</a:t>
            </a:r>
          </a:p>
          <a:p>
            <a:pPr lvl="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s">
                <a:solidFill>
                  <a:srgbClr val="132445"/>
                </a:solidFill>
                <a:latin typeface="Arial"/>
                <a:ea typeface="Arial"/>
                <a:cs typeface="Arial"/>
                <a:sym typeface="Arial"/>
              </a:rPr>
              <a:t>¡Por fin puedo iniciar la siguiente actividad!</a:t>
            </a:r>
          </a:p>
          <a:p>
            <a:pPr lvl="0" rtl="0" algn="r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rgbClr val="1324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 algn="r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rgbClr val="13244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413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127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28600" lvl="0" marL="2413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r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400">
                <a:solidFill>
                  <a:srgbClr val="132445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20/05/16</a:t>
            </a:r>
          </a:p>
        </p:txBody>
      </p:sp>
      <p:pic>
        <p:nvPicPr>
          <p:cNvPr id="153" name="Shape 1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00750" y="2097100"/>
            <a:ext cx="2333625" cy="1962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x="311700" y="500050"/>
            <a:ext cx="8520600" cy="1120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s">
                <a:solidFill>
                  <a:srgbClr val="FF0000"/>
                </a:solidFill>
              </a:rPr>
              <a:t>Actividad 5:</a:t>
            </a:r>
            <a:r>
              <a:rPr b="1" lang="es"/>
              <a:t> Insertando Nuevos Módulos plugins en nuestra plataforma </a:t>
            </a:r>
          </a:p>
        </p:txBody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311700" y="1620550"/>
            <a:ext cx="8636100" cy="3162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l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 algn="r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rgbClr val="1324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 algn="l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rgbClr val="1324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 algn="r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rgbClr val="13244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413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127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28600" lvl="0" marL="2413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28600" lvl="0" marL="2413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28600" lvl="0" marL="2413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28600" lvl="0" marL="2413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type="title"/>
          </p:nvPr>
        </p:nvSpPr>
        <p:spPr>
          <a:xfrm>
            <a:off x="311700" y="500050"/>
            <a:ext cx="8520600" cy="1120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s">
                <a:solidFill>
                  <a:srgbClr val="FF0000"/>
                </a:solidFill>
              </a:rPr>
              <a:t>Actividad 6:</a:t>
            </a:r>
            <a:r>
              <a:rPr b="1" lang="es"/>
              <a:t> Creando la Estructura de nuestro Curso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311700" y="2025875"/>
            <a:ext cx="8636100" cy="2757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l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 algn="r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rgbClr val="1324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rgbClr val="1324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 algn="r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rgbClr val="1324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 algn="r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rgbClr val="1324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 algn="ctr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rgbClr val="13244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413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127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28600" lvl="0" marL="2413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28600" lvl="0" marL="2413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28600" lvl="0" marL="2413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28600" lvl="0" marL="2413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598100" y="1609450"/>
            <a:ext cx="8222100" cy="1381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MÓDULO 1</a:t>
            </a:r>
          </a:p>
          <a:p>
            <a:pPr lvl="0">
              <a:spcBef>
                <a:spcPts val="0"/>
              </a:spcBef>
              <a:buNone/>
            </a:pPr>
            <a:r>
              <a:rPr lang="es"/>
              <a:t>Introducción a Moodle y Creación de Nuestra Plataforma Virtual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>
                <a:solidFill>
                  <a:srgbClr val="FF0000"/>
                </a:solidFill>
              </a:rPr>
              <a:t>Actividad 1:</a:t>
            </a:r>
            <a:r>
              <a:rPr lang="es"/>
              <a:t> Presentación 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311700" y="1229875"/>
            <a:ext cx="8726100" cy="362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2413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400">
                <a:solidFill>
                  <a:schemeClr val="accent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Presentación:</a:t>
            </a:r>
          </a:p>
          <a:p>
            <a:pPr indent="-228600" lvl="0" marL="2413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700">
                <a:solidFill>
                  <a:srgbClr val="132445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s" sz="1400">
                <a:solidFill>
                  <a:srgbClr val="132445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Mi nombre es </a:t>
            </a:r>
            <a:r>
              <a:rPr b="1" lang="es" sz="1400">
                <a:solidFill>
                  <a:srgbClr val="132445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Rosita Garrido Labbé.</a:t>
            </a:r>
            <a:r>
              <a:rPr lang="es" sz="1400">
                <a:solidFill>
                  <a:srgbClr val="132445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Soy profesora de educación básica, magíster en educación experta en EPJA. Trabajé muchos años en el Ministerio de Educación, Chile. Jubilé en 2014. Actualmente soy profesional independiente.</a:t>
            </a:r>
          </a:p>
          <a:p>
            <a:pPr indent="-228600" lvl="0" marL="2413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28600" lvl="0" marL="2413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400">
                <a:solidFill>
                  <a:srgbClr val="132445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·</a:t>
            </a:r>
            <a:r>
              <a:rPr b="1" lang="es" sz="1400">
                <a:solidFill>
                  <a:srgbClr val="132445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Mi interés en este curso:</a:t>
            </a:r>
            <a:r>
              <a:rPr lang="es" sz="1400">
                <a:solidFill>
                  <a:srgbClr val="132445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Encuentro fascinante las posibilidades de aprendizaje y enseñanza que nos ofrece Internet y el buen uso de las TICs. Me encanta la modalidad e-learning. Fui alumna y posteriormente tutora de un curso en esta modalidad en la UNED y ... ¡me enamoré!</a:t>
            </a:r>
          </a:p>
          <a:p>
            <a:pPr indent="-228600" lvl="0" marL="2413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28600" lvl="0" marL="2413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400">
                <a:solidFill>
                  <a:srgbClr val="132445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· </a:t>
            </a:r>
            <a:r>
              <a:rPr b="1" lang="es" sz="1400">
                <a:solidFill>
                  <a:srgbClr val="132445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Mis expectativas:</a:t>
            </a:r>
            <a:r>
              <a:rPr lang="es" sz="1400">
                <a:solidFill>
                  <a:srgbClr val="132445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Aprender mucho y especializarme en este tema. Me motiva tener la posibilidad de formar parte de esta comunidad de aprendizaje para poder compartir experiencias y reflexionar en conjunto. Creo que es una excelente forma de construir conocimiento.</a:t>
            </a:r>
          </a:p>
          <a:p>
            <a:pPr indent="-228600" lvl="0" marL="241300" rtl="0" algn="r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400">
                <a:solidFill>
                  <a:srgbClr val="132445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16/05/16</a:t>
            </a:r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s">
                <a:solidFill>
                  <a:srgbClr val="FF0000"/>
                </a:solidFill>
              </a:rPr>
              <a:t>Actividad 1:</a:t>
            </a:r>
            <a:r>
              <a:rPr b="1" lang="es"/>
              <a:t> Creación de Bitácora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311700" y="1229875"/>
            <a:ext cx="8726100" cy="362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2413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400">
                <a:solidFill>
                  <a:schemeClr val="accent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Esta es mi bitácora. </a:t>
            </a:r>
          </a:p>
          <a:p>
            <a:pPr indent="-228600" lvl="0" marL="2413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accent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28600" lvl="0" marL="2413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2400">
                <a:solidFill>
                  <a:schemeClr val="accent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Registraré cada día las actividades que realizaré cada día, mis dudas, aprendizaje, aportes y  progreso.</a:t>
            </a:r>
          </a:p>
          <a:p>
            <a:pPr indent="-228600" lvl="0" marL="2413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accent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28600" lvl="0" marL="2413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accent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accent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28600" lvl="0" marL="2413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accent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accent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28600" lvl="0" marL="2413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accent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28600" lvl="0" marL="241300" rtl="0" algn="r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700">
                <a:solidFill>
                  <a:srgbClr val="132445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es" sz="1400">
                <a:solidFill>
                  <a:srgbClr val="132445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16/05/16</a:t>
            </a:r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266675" y="432525"/>
            <a:ext cx="8520600" cy="918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>
                <a:solidFill>
                  <a:schemeClr val="accent2"/>
                </a:solidFill>
              </a:rPr>
              <a:t>Conceptos Básicos: 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311700" y="1215525"/>
            <a:ext cx="8759700" cy="3590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400">
                <a:solidFill>
                  <a:srgbClr val="132445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Moodle:</a:t>
            </a:r>
            <a:r>
              <a:rPr lang="es" sz="1400">
                <a:solidFill>
                  <a:srgbClr val="132445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Plataforma de aprendizaje creada por M. Dougiamas. Web dinámica que incluye constructivismo y construccionismo, gestores de contenidos de formación (LMS).</a:t>
            </a:r>
          </a:p>
          <a:p>
            <a:pPr indent="-228600" lvl="0" marL="2413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400">
                <a:solidFill>
                  <a:srgbClr val="132445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El ordenador (computadora) contiene documentos (</a:t>
            </a:r>
            <a:r>
              <a:rPr b="1" lang="es" sz="1400">
                <a:solidFill>
                  <a:srgbClr val="132445"/>
                </a:solidFill>
                <a:latin typeface="Arial"/>
                <a:ea typeface="Arial"/>
                <a:cs typeface="Arial"/>
                <a:sym typeface="Arial"/>
              </a:rPr>
              <a:t>página estática) </a:t>
            </a:r>
            <a:r>
              <a:rPr lang="es" sz="1400">
                <a:solidFill>
                  <a:srgbClr val="132445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que solicitamos como usuarios, la página requerida se denomina</a:t>
            </a:r>
            <a:r>
              <a:rPr b="1" lang="es" sz="1400">
                <a:solidFill>
                  <a:srgbClr val="132445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página dinámica.</a:t>
            </a:r>
          </a:p>
          <a:p>
            <a:pPr indent="-228600" lvl="0" marL="2413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rgbClr val="132445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28600" lvl="0" marL="2413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400">
                <a:solidFill>
                  <a:srgbClr val="132445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Página estática: </a:t>
            </a:r>
            <a:r>
              <a:rPr lang="es" sz="1400">
                <a:solidFill>
                  <a:srgbClr val="132445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escrita en HTLM; posteriormente surge el CSS, que separa la estructura del contenido de la publicación.</a:t>
            </a:r>
          </a:p>
          <a:p>
            <a:pPr indent="-228600" lvl="0" marL="2413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400">
                <a:solidFill>
                  <a:srgbClr val="132445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Página dinámica:</a:t>
            </a:r>
            <a:r>
              <a:rPr lang="es" sz="1400">
                <a:solidFill>
                  <a:srgbClr val="132445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para que Moodle funcione requiere que el ordenador tenga:</a:t>
            </a:r>
          </a:p>
          <a:p>
            <a:pPr indent="-317500" lvl="0" marL="4572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Clr>
                <a:srgbClr val="132445"/>
              </a:buClr>
              <a:buSzPct val="100000"/>
              <a:buFont typeface="Arial"/>
              <a:buAutoNum type="arabicPeriod"/>
            </a:pPr>
            <a:r>
              <a:rPr lang="es" sz="1400">
                <a:solidFill>
                  <a:srgbClr val="132445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Servidor de págin Web</a:t>
            </a:r>
          </a:p>
          <a:p>
            <a:pPr indent="-317500" lvl="0" marL="4572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Clr>
                <a:srgbClr val="132445"/>
              </a:buClr>
              <a:buSzPct val="100000"/>
              <a:buFont typeface="Arial"/>
              <a:buAutoNum type="arabicPeriod"/>
            </a:pPr>
            <a:r>
              <a:rPr lang="es" sz="1400">
                <a:solidFill>
                  <a:srgbClr val="132445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Documentos en HTLM.</a:t>
            </a:r>
          </a:p>
          <a:p>
            <a:pPr indent="-317500" lvl="0" marL="4572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Clr>
                <a:srgbClr val="132445"/>
              </a:buClr>
              <a:buSzPct val="100000"/>
              <a:buFont typeface="Arial"/>
              <a:buAutoNum type="arabicPeriod"/>
            </a:pPr>
            <a:r>
              <a:rPr lang="es" sz="1400">
                <a:solidFill>
                  <a:srgbClr val="132445"/>
                </a:solidFill>
                <a:latin typeface="Arial"/>
                <a:ea typeface="Arial"/>
                <a:cs typeface="Arial"/>
                <a:sym typeface="Arial"/>
              </a:rPr>
              <a:t>Bases de datos que se integran en tablas que utilizan un gestor como MySQL</a:t>
            </a:r>
          </a:p>
          <a:p>
            <a:pPr lvl="0" rtl="0" algn="r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400">
                <a:solidFill>
                  <a:srgbClr val="132445"/>
                </a:solidFill>
                <a:latin typeface="Arial"/>
                <a:ea typeface="Arial"/>
                <a:cs typeface="Arial"/>
                <a:sym typeface="Arial"/>
              </a:rPr>
              <a:t>17/05/16</a:t>
            </a:r>
          </a:p>
          <a:p>
            <a:pPr indent="-228600" lvl="0" marL="2413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127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28600" lvl="0" marL="2413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28600" lvl="0" marL="2413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28600" lvl="0" marL="2413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28600" lvl="0" marL="2413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400">
                <a:solidFill>
                  <a:srgbClr val="132445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17/05/16</a:t>
            </a:r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266675" y="432525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/>
              <a:t>Conceptos Básicos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311700" y="1229875"/>
            <a:ext cx="8520600" cy="3576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132445"/>
                </a:solidFill>
                <a:latin typeface="Arial"/>
                <a:ea typeface="Arial"/>
                <a:cs typeface="Arial"/>
                <a:sym typeface="Arial"/>
              </a:rPr>
              <a:t>URL: </a:t>
            </a:r>
            <a:r>
              <a:rPr lang="es">
                <a:solidFill>
                  <a:srgbClr val="132445"/>
                </a:solidFill>
                <a:latin typeface="Arial"/>
                <a:ea typeface="Arial"/>
                <a:cs typeface="Arial"/>
                <a:sym typeface="Arial"/>
              </a:rPr>
              <a:t>Nombre para designar un documento en Internet. Localiza e identifica el documento.</a:t>
            </a:r>
          </a:p>
          <a:p>
            <a:pPr lvl="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1324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132445"/>
                </a:solidFill>
                <a:latin typeface="Arial"/>
                <a:ea typeface="Arial"/>
                <a:cs typeface="Arial"/>
                <a:sym typeface="Arial"/>
              </a:rPr>
              <a:t>CMS: </a:t>
            </a:r>
            <a:r>
              <a:rPr lang="es">
                <a:solidFill>
                  <a:srgbClr val="132445"/>
                </a:solidFill>
                <a:latin typeface="Arial"/>
                <a:ea typeface="Arial"/>
                <a:cs typeface="Arial"/>
                <a:sym typeface="Arial"/>
              </a:rPr>
              <a:t>Sistema de gestión de contenidos. Programa que sirve para organizar y exponer contenidos. </a:t>
            </a:r>
          </a:p>
          <a:p>
            <a:pPr lvl="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1324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132445"/>
                </a:solidFill>
                <a:latin typeface="Arial"/>
                <a:ea typeface="Arial"/>
                <a:cs typeface="Arial"/>
                <a:sym typeface="Arial"/>
              </a:rPr>
              <a:t>LMS: </a:t>
            </a:r>
            <a:r>
              <a:rPr lang="es">
                <a:solidFill>
                  <a:srgbClr val="132445"/>
                </a:solidFill>
                <a:latin typeface="Arial"/>
                <a:ea typeface="Arial"/>
                <a:cs typeface="Arial"/>
                <a:sym typeface="Arial"/>
              </a:rPr>
              <a:t>Sistema de gestión de aprendizaje.</a:t>
            </a:r>
          </a:p>
          <a:p>
            <a:pPr lvl="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1324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 algn="r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400">
                <a:solidFill>
                  <a:srgbClr val="132445"/>
                </a:solidFill>
                <a:latin typeface="Arial"/>
                <a:ea typeface="Arial"/>
                <a:cs typeface="Arial"/>
                <a:sym typeface="Arial"/>
              </a:rPr>
              <a:t>17/05/16</a:t>
            </a:r>
          </a:p>
          <a:p>
            <a:pPr lvl="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 algn="r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rgbClr val="1324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 algn="r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rgbClr val="1324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 algn="r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400">
                <a:solidFill>
                  <a:srgbClr val="132445"/>
                </a:solidFill>
                <a:latin typeface="Arial"/>
                <a:ea typeface="Arial"/>
                <a:cs typeface="Arial"/>
                <a:sym typeface="Arial"/>
              </a:rPr>
              <a:t>17/05/16</a:t>
            </a:r>
          </a:p>
          <a:p>
            <a:pPr indent="-228600" lvl="0" marL="2413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127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28600" lvl="0" marL="2413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28600" lvl="0" marL="2413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28600" lvl="0" marL="2413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28600" lvl="0" marL="2413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266675" y="432525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/>
              <a:t>Principios de Moodle Docs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311700" y="1229875"/>
            <a:ext cx="8520600" cy="3576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Clr>
                <a:srgbClr val="132445"/>
              </a:buClr>
              <a:buFont typeface="Arial"/>
              <a:buAutoNum type="arabicPeriod"/>
            </a:pPr>
            <a:r>
              <a:rPr b="1" lang="es">
                <a:solidFill>
                  <a:srgbClr val="132445"/>
                </a:solidFill>
                <a:latin typeface="Arial"/>
                <a:ea typeface="Arial"/>
                <a:cs typeface="Arial"/>
                <a:sym typeface="Arial"/>
              </a:rPr>
              <a:t>Constructivismo. </a:t>
            </a:r>
            <a:r>
              <a:rPr lang="es">
                <a:solidFill>
                  <a:srgbClr val="132445"/>
                </a:solidFill>
                <a:latin typeface="Arial"/>
                <a:ea typeface="Arial"/>
                <a:cs typeface="Arial"/>
                <a:sym typeface="Arial"/>
              </a:rPr>
              <a:t>La persona construye nuevos conocimientos al interactuar con el entorno. (Jean Piaget)</a:t>
            </a:r>
          </a:p>
          <a:p>
            <a:pPr indent="-228600" lvl="0" marL="4572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Clr>
                <a:srgbClr val="132445"/>
              </a:buClr>
              <a:buFont typeface="Arial"/>
              <a:buAutoNum type="arabicPeriod"/>
            </a:pPr>
            <a:r>
              <a:rPr b="1" lang="es">
                <a:solidFill>
                  <a:srgbClr val="132445"/>
                </a:solidFill>
                <a:latin typeface="Arial"/>
                <a:ea typeface="Arial"/>
                <a:cs typeface="Arial"/>
                <a:sym typeface="Arial"/>
              </a:rPr>
              <a:t>Construccionismo.</a:t>
            </a:r>
            <a:r>
              <a:rPr lang="es">
                <a:solidFill>
                  <a:srgbClr val="132445"/>
                </a:solidFill>
                <a:latin typeface="Arial"/>
                <a:ea typeface="Arial"/>
                <a:cs typeface="Arial"/>
                <a:sym typeface="Arial"/>
              </a:rPr>
              <a:t> El aprendizaje es más efectivo cuando lo mostramos a otros. (Seymor Paper)</a:t>
            </a:r>
          </a:p>
          <a:p>
            <a:pPr indent="-228600" lvl="0" marL="4572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Clr>
                <a:srgbClr val="132445"/>
              </a:buClr>
              <a:buFont typeface="Arial"/>
              <a:buAutoNum type="arabicPeriod"/>
            </a:pPr>
            <a:r>
              <a:rPr b="1" lang="es">
                <a:solidFill>
                  <a:srgbClr val="132445"/>
                </a:solidFill>
                <a:latin typeface="Arial"/>
                <a:ea typeface="Arial"/>
                <a:cs typeface="Arial"/>
                <a:sym typeface="Arial"/>
              </a:rPr>
              <a:t>Constructivismo social. </a:t>
            </a:r>
            <a:r>
              <a:rPr lang="es">
                <a:solidFill>
                  <a:srgbClr val="132445"/>
                </a:solidFill>
                <a:latin typeface="Arial"/>
                <a:ea typeface="Arial"/>
                <a:cs typeface="Arial"/>
                <a:sym typeface="Arial"/>
              </a:rPr>
              <a:t>Un grupo construye para otro grupo en forma colaborativa. (Lev Vytgotsky)</a:t>
            </a:r>
          </a:p>
          <a:p>
            <a:pPr indent="-228600" lvl="0" marL="4572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Clr>
                <a:srgbClr val="132445"/>
              </a:buClr>
              <a:buFont typeface="Arial"/>
              <a:buAutoNum type="arabicPeriod"/>
            </a:pPr>
            <a:r>
              <a:rPr b="1" lang="es">
                <a:solidFill>
                  <a:srgbClr val="132445"/>
                </a:solidFill>
                <a:latin typeface="Arial"/>
                <a:ea typeface="Arial"/>
                <a:cs typeface="Arial"/>
                <a:sym typeface="Arial"/>
              </a:rPr>
              <a:t>Conectados y Separados. </a:t>
            </a:r>
            <a:r>
              <a:rPr lang="es">
                <a:solidFill>
                  <a:srgbClr val="132445"/>
                </a:solidFill>
                <a:latin typeface="Arial"/>
                <a:ea typeface="Arial"/>
                <a:cs typeface="Arial"/>
                <a:sym typeface="Arial"/>
              </a:rPr>
              <a:t>Equilibrio entre ambos comportamientos, se logra un comportamiento constructivo.</a:t>
            </a:r>
          </a:p>
          <a:p>
            <a:pPr lvl="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 algn="r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400">
                <a:solidFill>
                  <a:srgbClr val="132445"/>
                </a:solidFill>
                <a:latin typeface="Arial"/>
                <a:ea typeface="Arial"/>
                <a:cs typeface="Arial"/>
                <a:sym typeface="Arial"/>
              </a:rPr>
              <a:t>17/05/16</a:t>
            </a:r>
          </a:p>
          <a:p>
            <a:pPr lvl="0" rtl="0" algn="r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rgbClr val="1324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 algn="r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rgbClr val="1324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 algn="r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400">
                <a:solidFill>
                  <a:srgbClr val="132445"/>
                </a:solidFill>
                <a:latin typeface="Arial"/>
                <a:ea typeface="Arial"/>
                <a:cs typeface="Arial"/>
                <a:sym typeface="Arial"/>
              </a:rPr>
              <a:t>17/05/16</a:t>
            </a:r>
          </a:p>
          <a:p>
            <a:pPr indent="-228600" lvl="0" marL="2413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127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28600" lvl="0" marL="2413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28600" lvl="0" marL="2413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28600" lvl="0" marL="2413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28600" lvl="0" marL="2413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266675" y="432525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s">
                <a:solidFill>
                  <a:srgbClr val="FF0000"/>
                </a:solidFill>
              </a:rPr>
              <a:t>Actividad 2:</a:t>
            </a:r>
            <a:r>
              <a:rPr b="1" lang="es"/>
              <a:t> Investigando acerca de Moodle</a:t>
            </a:r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311700" y="1229875"/>
            <a:ext cx="8520600" cy="3576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400">
                <a:solidFill>
                  <a:srgbClr val="132445"/>
                </a:solidFill>
                <a:latin typeface="Arial"/>
                <a:ea typeface="Arial"/>
                <a:cs typeface="Arial"/>
                <a:sym typeface="Arial"/>
              </a:rPr>
              <a:t>Siguiendo el orden de este curso, esta  actividad me quedó rezagada, de ahí que la diapositiva siguiente tiene una fecha anterior. No es un error. </a:t>
            </a:r>
          </a:p>
          <a:p>
            <a:pPr lvl="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400">
                <a:solidFill>
                  <a:srgbClr val="132445"/>
                </a:solidFill>
                <a:latin typeface="Arial"/>
                <a:ea typeface="Arial"/>
                <a:cs typeface="Arial"/>
                <a:sym typeface="Arial"/>
              </a:rPr>
              <a:t>La incluyo aquí para ir paso a paso y continuar en forma ordenada.</a:t>
            </a:r>
          </a:p>
          <a:p>
            <a:pPr lvl="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400">
                <a:solidFill>
                  <a:srgbClr val="132445"/>
                </a:solidFill>
                <a:latin typeface="Arial"/>
                <a:ea typeface="Arial"/>
                <a:cs typeface="Arial"/>
                <a:sym typeface="Arial"/>
              </a:rPr>
              <a:t>Por lo anterior, no estoy segura si los demás participantes ya la revisaron ¡Hay mucha información al respecto en los foros!</a:t>
            </a:r>
          </a:p>
          <a:p>
            <a:pPr lvl="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400">
                <a:solidFill>
                  <a:srgbClr val="132445"/>
                </a:solidFill>
                <a:latin typeface="Arial"/>
                <a:ea typeface="Arial"/>
                <a:cs typeface="Arial"/>
                <a:sym typeface="Arial"/>
              </a:rPr>
              <a:t>Adjunto el link: </a:t>
            </a:r>
            <a:r>
              <a:rPr b="1" lang="es" sz="1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http://es.slideshare.net/guestbf94f9/moodle-qu-es-moodle</a:t>
            </a:r>
          </a:p>
          <a:p>
            <a:pPr lvl="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rgbClr val="1324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 algn="r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400">
                <a:solidFill>
                  <a:srgbClr val="132445"/>
                </a:solidFill>
                <a:latin typeface="Arial"/>
                <a:ea typeface="Arial"/>
                <a:cs typeface="Arial"/>
                <a:sym typeface="Arial"/>
              </a:rPr>
              <a:t>19/05/16</a:t>
            </a:r>
          </a:p>
          <a:p>
            <a:pPr lvl="0" rtl="0" algn="r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rgbClr val="1324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 algn="r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rgbClr val="13244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413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127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28600" lvl="0" marL="2413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28600" lvl="0" marL="2413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28600" lvl="0" marL="2413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28600" lvl="0" marL="2413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311700" y="500050"/>
            <a:ext cx="8520600" cy="963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s">
                <a:solidFill>
                  <a:srgbClr val="FF0000"/>
                </a:solidFill>
              </a:rPr>
              <a:t>Actividad 3:</a:t>
            </a:r>
            <a:r>
              <a:rPr b="1" lang="es"/>
              <a:t> Creando nuestra Aula Virtual y Curso</a:t>
            </a: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311700" y="1567500"/>
            <a:ext cx="8602200" cy="3576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400">
                <a:solidFill>
                  <a:srgbClr val="132445"/>
                </a:solidFill>
                <a:latin typeface="Arial"/>
                <a:ea typeface="Arial"/>
                <a:cs typeface="Arial"/>
                <a:sym typeface="Arial"/>
              </a:rPr>
              <a:t>Intento crear </a:t>
            </a:r>
            <a:r>
              <a:rPr b="1" lang="es" sz="14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mi primera aula virtual</a:t>
            </a:r>
            <a:r>
              <a:rPr lang="es" sz="1400">
                <a:solidFill>
                  <a:srgbClr val="132445"/>
                </a:solidFill>
                <a:latin typeface="Arial"/>
                <a:ea typeface="Arial"/>
                <a:cs typeface="Arial"/>
                <a:sym typeface="Arial"/>
              </a:rPr>
              <a:t>. Este desafío me parece ¡grandioso!</a:t>
            </a:r>
          </a:p>
          <a:p>
            <a:pPr lvl="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400">
                <a:solidFill>
                  <a:srgbClr val="132445"/>
                </a:solidFill>
                <a:latin typeface="Arial"/>
                <a:ea typeface="Arial"/>
                <a:cs typeface="Arial"/>
                <a:sym typeface="Arial"/>
              </a:rPr>
              <a:t>Para lograrlo, utilizo como fuente el taller sugerido en </a:t>
            </a:r>
            <a:r>
              <a:rPr b="1" lang="es" sz="1400">
                <a:solidFill>
                  <a:srgbClr val="132445"/>
                </a:solidFill>
                <a:latin typeface="Arial"/>
                <a:ea typeface="Arial"/>
                <a:cs typeface="Arial"/>
                <a:sym typeface="Arial"/>
              </a:rPr>
              <a:t>milaulas. </a:t>
            </a:r>
            <a:r>
              <a:rPr lang="es" sz="1400">
                <a:solidFill>
                  <a:srgbClr val="132445"/>
                </a:solidFill>
                <a:latin typeface="Arial"/>
                <a:ea typeface="Arial"/>
                <a:cs typeface="Arial"/>
                <a:sym typeface="Arial"/>
              </a:rPr>
              <a:t>Sigo las indicaciones proporcionadas en cómo crear un aula virtual. </a:t>
            </a:r>
          </a:p>
          <a:p>
            <a:pPr lvl="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rgbClr val="1324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400">
                <a:solidFill>
                  <a:srgbClr val="132445"/>
                </a:solidFill>
                <a:latin typeface="Arial"/>
                <a:ea typeface="Arial"/>
                <a:cs typeface="Arial"/>
                <a:sym typeface="Arial"/>
              </a:rPr>
              <a:t>Además exploro la sugerencia bibliográfica  </a:t>
            </a:r>
            <a:r>
              <a:rPr b="1" lang="es" sz="1400">
                <a:solidFill>
                  <a:srgbClr val="132445"/>
                </a:solidFill>
                <a:latin typeface="Arial"/>
                <a:ea typeface="Arial"/>
                <a:cs typeface="Arial"/>
                <a:sym typeface="Arial"/>
              </a:rPr>
              <a:t>Manual Moodle 2.8 para el profesor,</a:t>
            </a:r>
            <a:r>
              <a:rPr lang="es" sz="1400">
                <a:solidFill>
                  <a:srgbClr val="132445"/>
                </a:solidFill>
                <a:latin typeface="Arial"/>
                <a:ea typeface="Arial"/>
                <a:cs typeface="Arial"/>
                <a:sym typeface="Arial"/>
              </a:rPr>
              <a:t> del Gabinete de Tele-educación, Universidad Politécnica de Madrid. Este Manual lo leeré más tarde. Es extenso y su índice me motiva, ahora no alcanzo a leerlo. Debo continuar con las actividades del curso.</a:t>
            </a:r>
          </a:p>
          <a:p>
            <a:pPr lvl="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400">
                <a:solidFill>
                  <a:srgbClr val="132445"/>
                </a:solidFill>
                <a:latin typeface="Arial"/>
                <a:ea typeface="Arial"/>
                <a:cs typeface="Arial"/>
                <a:sym typeface="Arial"/>
              </a:rPr>
              <a:t>¡Ya está!  Les invito a visitarla: </a:t>
            </a:r>
            <a:r>
              <a:rPr lang="es" sz="1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https://miaula1.milaulas.com/</a:t>
            </a:r>
          </a:p>
          <a:p>
            <a:pPr lvl="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 algn="r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400">
                <a:solidFill>
                  <a:srgbClr val="132445"/>
                </a:solidFill>
                <a:latin typeface="Arial"/>
                <a:ea typeface="Arial"/>
                <a:cs typeface="Arial"/>
                <a:sym typeface="Arial"/>
              </a:rPr>
              <a:t>18/05/16</a:t>
            </a:r>
          </a:p>
          <a:p>
            <a:pPr lvl="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rgbClr val="1324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rgbClr val="1324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 algn="r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rgbClr val="1324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 algn="r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rgbClr val="1324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 algn="r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400">
                <a:solidFill>
                  <a:srgbClr val="132445"/>
                </a:solidFill>
                <a:latin typeface="Arial"/>
                <a:ea typeface="Arial"/>
                <a:cs typeface="Arial"/>
                <a:sym typeface="Arial"/>
              </a:rPr>
              <a:t>18/05/16</a:t>
            </a:r>
          </a:p>
          <a:p>
            <a:pPr indent="-228600" lvl="0" marL="2413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127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28600" lvl="0" marL="2413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28600" lvl="0" marL="2413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28600" lvl="0" marL="2413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28600" lvl="0" marL="241300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132445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